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4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02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27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6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6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37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2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7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83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E967-E792-4C92-A98C-A46E4F924610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4C99-AC86-41E1-AE4F-7E2DDAE53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7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Physicon\Open%20Physics%202.6.%20Part%202\content\javagifs\63230164561406-1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Program%20Files\Physicon\Open%20Physics%202.6.%20Part%202\content\javagifs\63230164561426-2.gif" TargetMode="Externa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952328"/>
          </a:xfrm>
        </p:spPr>
        <p:txBody>
          <a:bodyPr>
            <a:normAutofit/>
          </a:bodyPr>
          <a:lstStyle/>
          <a:p>
            <a:r>
              <a:rPr lang="ru-RU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образовательной среды урока </a:t>
            </a:r>
            <a:br>
              <a:rPr lang="ru-RU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обеспечения педагогической поддержки</a:t>
            </a:r>
            <a:r>
              <a:rPr lang="ru-RU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2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82721"/>
              </p:ext>
            </p:extLst>
          </p:nvPr>
        </p:nvGraphicFramePr>
        <p:xfrm>
          <a:off x="423379" y="2636476"/>
          <a:ext cx="8229600" cy="213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U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= U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= U.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44520"/>
              </p:ext>
            </p:extLst>
          </p:nvPr>
        </p:nvGraphicFramePr>
        <p:xfrm>
          <a:off x="423379" y="1559868"/>
          <a:ext cx="8229600" cy="213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I = I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+ I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512386"/>
            <a:ext cx="614279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1-й уровень.</a:t>
            </a:r>
            <a:endParaRPr kumimoji="0" lang="ru-RU" altLang="ru-RU" sz="10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параллельном соединении (рис.2) напряжения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altLang="ru-RU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altLang="ru-RU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обоих проводниках одинаковы: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 токов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altLang="ru-RU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 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altLang="ru-RU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протекающих по обоим проводникам, равна току в неразветвленной цепи: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1-9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45829"/>
            <a:ext cx="4482244" cy="253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4571" y="561962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Рисунок 2.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Параллельное соединение проводников</a:t>
            </a:r>
          </a:p>
        </p:txBody>
      </p:sp>
    </p:spTree>
    <p:extLst>
      <p:ext uri="{BB962C8B-B14F-4D97-AF65-F5344CB8AC3E}">
        <p14:creationId xmlns:p14="http://schemas.microsoft.com/office/powerpoint/2010/main" val="11360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016" y="40466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уровень.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Записывая на основании закона Ома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26432"/>
              </p:ext>
            </p:extLst>
          </p:nvPr>
        </p:nvGraphicFramePr>
        <p:xfrm>
          <a:off x="400171" y="1286098"/>
          <a:ext cx="8229600" cy="521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521395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6147" name="Picture 3" descr="C:\Program Files\Physicon\Open Physics 2.6. Part 2\content\javagifs\63230164561406-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12" y="1340768"/>
            <a:ext cx="17430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7205" y="20811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где </a:t>
            </a:r>
            <a:r>
              <a:rPr lang="ru-RU" sz="2000" b="1" i="1" dirty="0">
                <a:solidFill>
                  <a:srgbClr val="002060"/>
                </a:solidFill>
              </a:rPr>
              <a:t>R</a:t>
            </a:r>
            <a:r>
              <a:rPr lang="ru-RU" sz="2000" b="1" dirty="0">
                <a:solidFill>
                  <a:srgbClr val="002060"/>
                </a:solidFill>
              </a:rPr>
              <a:t> – электрическое сопротивление всей цепи, получим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353047"/>
              </p:ext>
            </p:extLst>
          </p:nvPr>
        </p:nvGraphicFramePr>
        <p:xfrm>
          <a:off x="428082" y="2837322"/>
          <a:ext cx="8229600" cy="5916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591678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pic>
        <p:nvPicPr>
          <p:cNvPr id="6148" name="Picture 4" descr="C:\Program Files\Physicon\Open Physics 2.6. Part 2\content\javagifs\63230164561426-2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289" y="2924944"/>
            <a:ext cx="8477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20151" y="38610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При параллельном соединении проводников величина, обратная общему сопротивлению цепи, равна сумме величин, обратных сопротивлениям параллельно включенных проводников.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3-й уровень.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Формулы для последовательного и параллельного соединения проводников позволяют во многих случаях рассчитывать сопротивление сложной цепи, состоящей из многих резисторов. На рис. .3 приведен пример такой сложной цепи и указана последовательность вычислений.</a:t>
            </a:r>
          </a:p>
        </p:txBody>
      </p:sp>
      <p:pic>
        <p:nvPicPr>
          <p:cNvPr id="7170" name="Picture 2" descr="1-9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4" y="2878626"/>
            <a:ext cx="551815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21582" y="5268642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Рис.3</a:t>
            </a:r>
          </a:p>
        </p:txBody>
      </p:sp>
    </p:spTree>
    <p:extLst>
      <p:ext uri="{BB962C8B-B14F-4D97-AF65-F5344CB8AC3E}">
        <p14:creationId xmlns:p14="http://schemas.microsoft.com/office/powerpoint/2010/main" val="7247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2041"/>
            <a:ext cx="5493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5. Первичная проверка знаний и деятельности.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59762"/>
              </p:ext>
            </p:extLst>
          </p:nvPr>
        </p:nvGraphicFramePr>
        <p:xfrm>
          <a:off x="119336" y="908720"/>
          <a:ext cx="8845152" cy="288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22576"/>
                <a:gridCol w="4422576"/>
              </a:tblGrid>
              <a:tr h="398342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48197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Предлагает: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1-й группе – дать словесное описание видов соединений проводников; 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2-й группе – начертить схемы последовательного и параллельного соединений проводников;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3-й группе – собрать электрические цепи последовательного (параллельного соединения) проводников.</a:t>
                      </a:r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Выполнение группами полученных заданий и оценивание первыми двумя группами собранных электрических цепей третьей группой.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45987"/>
              </p:ext>
            </p:extLst>
          </p:nvPr>
        </p:nvGraphicFramePr>
        <p:xfrm>
          <a:off x="107504" y="3933056"/>
          <a:ext cx="8856984" cy="2520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28492"/>
                <a:gridCol w="4428492"/>
              </a:tblGrid>
              <a:tr h="767041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75323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Социальная, педагогическая, коррекционная, психологическая, пропедевтическая.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Стимулирование активности, мотивация к самостоятельному выполнению практических заданий.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36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6. Этап закрепления новых знаний и способов деятельности.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4311"/>
              </p:ext>
            </p:extLst>
          </p:nvPr>
        </p:nvGraphicFramePr>
        <p:xfrm>
          <a:off x="-1016" y="468204"/>
          <a:ext cx="9145016" cy="5151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53616"/>
                <a:gridCol w="4591400"/>
              </a:tblGrid>
              <a:tr h="35045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5590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Предлагает: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effectLst/>
                        </a:rPr>
                        <a:t>1-й уровень.</a:t>
                      </a:r>
                      <a:endParaRPr lang="ru-RU" sz="1800" b="1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Лабораторный эксперимент – «Сборка электрической цепи последовательного соединения 2-х электрических лампочек».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effectLst/>
                        </a:rPr>
                        <a:t>2-й уровень.</a:t>
                      </a:r>
                      <a:endParaRPr lang="ru-RU" sz="1800" b="1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Лабораторный эксперимент – «Сборка электрической цепи параллельного соединения 2-х электрических лампочек».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effectLst/>
                        </a:rPr>
                        <a:t>3-й уровень.</a:t>
                      </a:r>
                      <a:endParaRPr lang="ru-RU" sz="1800" b="1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Лабораторный эксперимент –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А) «Измерение силы тока при последовательном соединении 2-х электрических лампочек»;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Б) Измерение напряжения при параллельном соединении 2-х электрических лампочек».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Выполнение группами полученных экспериментальных заданий и представление отчета в виде начерченных схем (1, 2 группы) и полученных значений для силы тока и напряжения (3 группа).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03889"/>
              </p:ext>
            </p:extLst>
          </p:nvPr>
        </p:nvGraphicFramePr>
        <p:xfrm>
          <a:off x="0" y="5805265"/>
          <a:ext cx="9144000" cy="1036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2000"/>
                <a:gridCol w="4572000"/>
              </a:tblGrid>
              <a:tr h="368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9598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Социальная, педагогическая, коррекционная.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У тебя всё получится!!!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1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5238" y="0"/>
            <a:ext cx="426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</a:rPr>
              <a:t>7. Этап контроля и коррекции.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19663"/>
              </p:ext>
            </p:extLst>
          </p:nvPr>
        </p:nvGraphicFramePr>
        <p:xfrm>
          <a:off x="107504" y="461665"/>
          <a:ext cx="8879872" cy="4328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93008"/>
                <a:gridCol w="448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Предлагает выполнение заданий при помощи интерактивных моделей: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effectLst/>
                        </a:rPr>
                        <a:t>1-й уровень.</a:t>
                      </a:r>
                      <a:endParaRPr lang="ru-RU" sz="1800" b="1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 «Сборка электрической цепи последовательного соединения 2-х проводников и расчета силы тока».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effectLst/>
                        </a:rPr>
                        <a:t>2-й уровень.</a:t>
                      </a:r>
                      <a:endParaRPr lang="ru-RU" sz="1800" b="1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 «Сборка электрической цепи параллельного соединения 2-х проводников и расчёта напряжений».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effectLst/>
                        </a:rPr>
                        <a:t>3-й уровень.</a:t>
                      </a:r>
                      <a:endParaRPr lang="ru-RU" sz="1800" b="1" kern="1200" dirty="0" smtClean="0">
                        <a:effectLst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Сборка электрической цепи смешанного соединения 3-х проводников, а также расчёта силы тока и напряжений».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Компьютерное моделирование закрепляет материал, пройденный на уроке.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07033"/>
              </p:ext>
            </p:extLst>
          </p:nvPr>
        </p:nvGraphicFramePr>
        <p:xfrm>
          <a:off x="107504" y="4869160"/>
          <a:ext cx="8856984" cy="15121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92488"/>
                <a:gridCol w="4464496"/>
              </a:tblGrid>
              <a:tr h="622657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89511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Социальная, психологическая, правовая, коррекционная.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Подтверждение успешного изучения темы урока.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6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9" t="6644" r="4799" b="5560"/>
          <a:stretch>
            <a:fillRect/>
          </a:stretch>
        </p:blipFill>
        <p:spPr bwMode="auto">
          <a:xfrm>
            <a:off x="179512" y="205596"/>
            <a:ext cx="4611406" cy="3121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6" t="4921" r="4724" b="5463"/>
          <a:stretch>
            <a:fillRect/>
          </a:stretch>
        </p:blipFill>
        <p:spPr bwMode="auto">
          <a:xfrm>
            <a:off x="4061993" y="3368460"/>
            <a:ext cx="4882436" cy="32574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 smtClean="0">
                <a:solidFill>
                  <a:srgbClr val="002060"/>
                </a:solidFill>
              </a:rPr>
              <a:t>8. Этап </a:t>
            </a:r>
            <a:r>
              <a:rPr lang="ru-RU" sz="2400" b="1" u="sng" dirty="0">
                <a:solidFill>
                  <a:srgbClr val="002060"/>
                </a:solidFill>
              </a:rPr>
              <a:t>информирования домашнего задания.</a:t>
            </a:r>
            <a:endParaRPr lang="ru-RU" sz="2400" u="sng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908070"/>
            <a:ext cx="662473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уровень.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А)</a:t>
            </a:r>
            <a:r>
              <a:rPr lang="ru-RU" b="1" dirty="0">
                <a:solidFill>
                  <a:srgbClr val="002060"/>
                </a:solidFill>
              </a:rPr>
              <a:t>  Почему все осветительные приборы в вашей квартире подключены к  сети параллельно?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Б)</a:t>
            </a:r>
            <a:r>
              <a:rPr lang="ru-RU" b="1" dirty="0">
                <a:solidFill>
                  <a:srgbClr val="002060"/>
                </a:solidFill>
              </a:rPr>
              <a:t> Начертите схемы возможных различных соединений из трех одинаковых резисторов.</a:t>
            </a:r>
          </a:p>
          <a:p>
            <a:pPr algn="ctr"/>
            <a:r>
              <a:rPr lang="ru-RU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уровень.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А)</a:t>
            </a:r>
            <a:r>
              <a:rPr lang="ru-RU" b="1" dirty="0">
                <a:solidFill>
                  <a:srgbClr val="002060"/>
                </a:solidFill>
              </a:rPr>
              <a:t>  В ёлочной гирлянде перегорела всего одна лампочка, а погасли все. Почему это произошло? Что нужно сделать для того, чтобы гирлянда продолжала гореть, если нет запасной лампочки?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Б)</a:t>
            </a:r>
            <a:r>
              <a:rPr lang="ru-RU" b="1" dirty="0">
                <a:solidFill>
                  <a:srgbClr val="002060"/>
                </a:solidFill>
              </a:rPr>
              <a:t> Начертите схемы возможных различных соединений из четырех   одинаковых резисторов.</a:t>
            </a:r>
          </a:p>
          <a:p>
            <a:pPr algn="ctr"/>
            <a:r>
              <a:rPr lang="ru-RU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3-й уровень.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А)</a:t>
            </a:r>
            <a:r>
              <a:rPr lang="ru-RU" b="1" dirty="0">
                <a:solidFill>
                  <a:srgbClr val="002060"/>
                </a:solidFill>
              </a:rPr>
              <a:t>  Как изменится сопротивление цепи, если сопротивление одного из резисторов увеличить (уменьшить)?  Зависит ли ответ  от типа соединения проводников?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Б)</a:t>
            </a:r>
            <a:r>
              <a:rPr lang="ru-RU" b="1" dirty="0">
                <a:solidFill>
                  <a:srgbClr val="002060"/>
                </a:solidFill>
              </a:rPr>
              <a:t> Предложите способ подключения электрической лампочки от карманного фонаря, рассчитанной на 3,5 В  </a:t>
            </a:r>
            <a:r>
              <a:rPr lang="ru-RU" b="1" dirty="0" err="1">
                <a:solidFill>
                  <a:srgbClr val="002060"/>
                </a:solidFill>
              </a:rPr>
              <a:t>в</a:t>
            </a:r>
            <a:r>
              <a:rPr lang="ru-RU" b="1" dirty="0">
                <a:solidFill>
                  <a:srgbClr val="002060"/>
                </a:solidFill>
              </a:rPr>
              <a:t> электрическую сеть с напряжением 220В.</a:t>
            </a:r>
          </a:p>
        </p:txBody>
      </p:sp>
    </p:spTree>
    <p:extLst>
      <p:ext uri="{BB962C8B-B14F-4D97-AF65-F5344CB8AC3E}">
        <p14:creationId xmlns:p14="http://schemas.microsoft.com/office/powerpoint/2010/main" val="5531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30831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 smtClean="0">
                <a:solidFill>
                  <a:srgbClr val="002060"/>
                </a:solidFill>
              </a:rPr>
              <a:t>9. Этап </a:t>
            </a:r>
            <a:r>
              <a:rPr lang="ru-RU" sz="2400" b="1" u="sng" dirty="0">
                <a:solidFill>
                  <a:srgbClr val="002060"/>
                </a:solidFill>
              </a:rPr>
              <a:t>подведения итогов учебного занятия. Рефлексия.</a:t>
            </a:r>
            <a:endParaRPr lang="ru-RU" sz="2400" u="sng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19017"/>
              </p:ext>
            </p:extLst>
          </p:nvPr>
        </p:nvGraphicFramePr>
        <p:xfrm>
          <a:off x="323528" y="1052736"/>
          <a:ext cx="8460432" cy="29750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30216"/>
                <a:gridCol w="4230216"/>
              </a:tblGrid>
              <a:tr h="373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881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Кто достигнул поставленной цели?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Что получилось на уроке? Что не получилось? Почему? Что вызвало наибольшее затруднения? Что необходимо изменить в своей деятельности на будущее?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Осмысление деятельности на уроке, самооценка, самоанализ.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2009"/>
              </p:ext>
            </p:extLst>
          </p:nvPr>
        </p:nvGraphicFramePr>
        <p:xfrm>
          <a:off x="323528" y="4221088"/>
          <a:ext cx="8460432" cy="23042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30216"/>
                <a:gridCol w="4230216"/>
              </a:tblGrid>
              <a:tr h="72814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57611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Психологическая.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Вы правильно сформулировали определения, грамотно собрали электрические схемы.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564904"/>
            <a:ext cx="6907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7870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</a:rPr>
              <a:t>Тема урока: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«Последовательное и параллельное соединение проводников».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урока: изучение нового, первичное закрепление.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2836" y="2420887"/>
            <a:ext cx="55263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</a:rPr>
              <a:t>Задачи урока: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Научить </a:t>
            </a:r>
            <a:r>
              <a:rPr lang="ru-RU" sz="2000" b="1" dirty="0">
                <a:solidFill>
                  <a:srgbClr val="002060"/>
                </a:solidFill>
              </a:rPr>
              <a:t>объяснять особенности последовательного и параллельного соединения проводников;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Научить </a:t>
            </a:r>
            <a:r>
              <a:rPr lang="ru-RU" sz="2000" b="1" dirty="0">
                <a:solidFill>
                  <a:srgbClr val="002060"/>
                </a:solidFill>
              </a:rPr>
              <a:t>применять закон Ома и законы последовательного и параллельного соединения для решения задач;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Научить </a:t>
            </a:r>
            <a:r>
              <a:rPr lang="ru-RU" sz="2000" b="1" dirty="0">
                <a:solidFill>
                  <a:srgbClr val="002060"/>
                </a:solidFill>
              </a:rPr>
              <a:t>собирать электрические цепи и проверять на опыте закономерности различных видов соединений проводников.</a:t>
            </a:r>
          </a:p>
        </p:txBody>
      </p:sp>
    </p:spTree>
    <p:extLst>
      <p:ext uri="{BB962C8B-B14F-4D97-AF65-F5344CB8AC3E}">
        <p14:creationId xmlns:p14="http://schemas.microsoft.com/office/powerpoint/2010/main" val="41691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812" y="251356"/>
            <a:ext cx="1972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002060"/>
                </a:solidFill>
              </a:rPr>
              <a:t>План урока</a:t>
            </a:r>
            <a:endParaRPr lang="ru-RU" sz="2800" i="1" u="sng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7549" y="798525"/>
            <a:ext cx="5710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</a:rPr>
              <a:t>1. Организационно-мотивационный этап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213676"/>
              </p:ext>
            </p:extLst>
          </p:nvPr>
        </p:nvGraphicFramePr>
        <p:xfrm>
          <a:off x="251520" y="1412776"/>
          <a:ext cx="8748464" cy="191384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74232"/>
                <a:gridCol w="4374232"/>
              </a:tblGrid>
              <a:tr h="552217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36163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Приветствие, контроль посещения, физическая шутка. 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Обучающиеся занимают свои места и называют отсутствующих в классе.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195319"/>
              </p:ext>
            </p:extLst>
          </p:nvPr>
        </p:nvGraphicFramePr>
        <p:xfrm>
          <a:off x="251520" y="3861047"/>
          <a:ext cx="8712968" cy="24482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56484"/>
                <a:gridCol w="4356484"/>
              </a:tblGrid>
              <a:tr h="53556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912713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Социальная (предоставление всем равных стартовых возможностей в обучении), позитивный настрой на то, что каждый сможет выполнить задание своего уровня. 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Доброжелательное приветствие, создание спокойной деловой атмосферы.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9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4350" y="378767"/>
            <a:ext cx="4580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</a:rPr>
              <a:t>2. Проверка домашнего задания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836" y="980728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уровень.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А)</a:t>
            </a:r>
            <a:r>
              <a:rPr lang="ru-RU" b="1" dirty="0">
                <a:solidFill>
                  <a:srgbClr val="002060"/>
                </a:solidFill>
              </a:rPr>
              <a:t>  Чему равно сопротивление проводника, по которому при  напряжении 12 В протекает ток силой 2А?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Б)</a:t>
            </a:r>
            <a:r>
              <a:rPr lang="ru-RU" b="1" dirty="0">
                <a:solidFill>
                  <a:srgbClr val="002060"/>
                </a:solidFill>
              </a:rPr>
              <a:t> Ученик утверждает, что амперметр, включенный в цепь перед лампой, покажет большую силу тока, чем включенный после неё. Прав ли он?</a:t>
            </a:r>
          </a:p>
        </p:txBody>
      </p:sp>
      <p:sp>
        <p:nvSpPr>
          <p:cNvPr id="4" name="AutoShape 8"/>
          <p:cNvSpPr>
            <a:spLocks noChangeShapeType="1"/>
          </p:cNvSpPr>
          <p:nvPr/>
        </p:nvSpPr>
        <p:spPr bwMode="auto">
          <a:xfrm>
            <a:off x="271594" y="3861048"/>
            <a:ext cx="4746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1583614" y="4662883"/>
            <a:ext cx="301625" cy="3016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1635919" y="3710235"/>
            <a:ext cx="319087" cy="2841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1"/>
          <p:cNvSpPr>
            <a:spLocks noChangeShapeType="1"/>
          </p:cNvSpPr>
          <p:nvPr/>
        </p:nvSpPr>
        <p:spPr bwMode="auto">
          <a:xfrm>
            <a:off x="1096963" y="3861048"/>
            <a:ext cx="508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"/>
          <p:cNvSpPr>
            <a:spLocks noChangeShapeType="1"/>
          </p:cNvSpPr>
          <p:nvPr/>
        </p:nvSpPr>
        <p:spPr bwMode="auto">
          <a:xfrm>
            <a:off x="294482" y="4797721"/>
            <a:ext cx="4746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77875" y="3710235"/>
            <a:ext cx="301625" cy="3016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760412" y="4672705"/>
            <a:ext cx="319088" cy="2841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5"/>
          <p:cNvSpPr>
            <a:spLocks noChangeShapeType="1"/>
          </p:cNvSpPr>
          <p:nvPr/>
        </p:nvSpPr>
        <p:spPr bwMode="auto">
          <a:xfrm>
            <a:off x="1968879" y="3861048"/>
            <a:ext cx="4397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3"/>
          <p:cNvSpPr>
            <a:spLocks noChangeShapeType="1"/>
          </p:cNvSpPr>
          <p:nvPr/>
        </p:nvSpPr>
        <p:spPr bwMode="auto">
          <a:xfrm flipH="1">
            <a:off x="1700212" y="3761829"/>
            <a:ext cx="190500" cy="198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4"/>
          <p:cNvSpPr>
            <a:spLocks noChangeShapeType="1"/>
          </p:cNvSpPr>
          <p:nvPr/>
        </p:nvSpPr>
        <p:spPr bwMode="auto">
          <a:xfrm>
            <a:off x="1692275" y="3777907"/>
            <a:ext cx="198437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16304" y="4221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193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9363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9363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7984" y="2828244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уровень.</a:t>
            </a:r>
            <a:endParaRPr lang="ru-RU" sz="20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b="1" u="sng" dirty="0" smtClean="0">
                <a:solidFill>
                  <a:srgbClr val="002060"/>
                </a:solidFill>
              </a:rPr>
              <a:t>А)</a:t>
            </a:r>
            <a:r>
              <a:rPr lang="ru-RU" b="1" dirty="0" smtClean="0">
                <a:solidFill>
                  <a:srgbClr val="002060"/>
                </a:solidFill>
              </a:rPr>
              <a:t> За 20 с через проводник прошёл заряд 30 Кл. Каково напряжение на концах проводника, если его сопротивление 10 Ом?</a:t>
            </a:r>
          </a:p>
          <a:p>
            <a:pPr algn="r"/>
            <a:r>
              <a:rPr lang="ru-RU" b="1" u="sng" dirty="0" smtClean="0">
                <a:solidFill>
                  <a:srgbClr val="002060"/>
                </a:solidFill>
              </a:rPr>
              <a:t>Б)</a:t>
            </a:r>
            <a:r>
              <a:rPr lang="ru-RU" b="1" dirty="0" smtClean="0">
                <a:solidFill>
                  <a:srgbClr val="002060"/>
                </a:solidFill>
              </a:rPr>
              <a:t> Постройте график зависимости силы тока от напряжения для  двух проводников, сопротивление которых 5 и 15 Ом?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AutoShape 5"/>
          <p:cNvSpPr>
            <a:spLocks noChangeShapeType="1"/>
          </p:cNvSpPr>
          <p:nvPr/>
        </p:nvSpPr>
        <p:spPr bwMode="auto">
          <a:xfrm>
            <a:off x="1890712" y="4786091"/>
            <a:ext cx="4397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/>
          <p:cNvSpPr>
            <a:spLocks noChangeShapeType="1"/>
          </p:cNvSpPr>
          <p:nvPr/>
        </p:nvSpPr>
        <p:spPr bwMode="auto">
          <a:xfrm flipH="1">
            <a:off x="802210" y="4719536"/>
            <a:ext cx="198438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/>
          <p:cNvSpPr>
            <a:spLocks noChangeShapeType="1"/>
          </p:cNvSpPr>
          <p:nvPr/>
        </p:nvSpPr>
        <p:spPr bwMode="auto">
          <a:xfrm>
            <a:off x="802210" y="4702470"/>
            <a:ext cx="198438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1"/>
          <p:cNvSpPr>
            <a:spLocks noChangeShapeType="1"/>
          </p:cNvSpPr>
          <p:nvPr/>
        </p:nvSpPr>
        <p:spPr bwMode="auto">
          <a:xfrm>
            <a:off x="1075614" y="4786091"/>
            <a:ext cx="508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6703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3-й уровень.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А)</a:t>
            </a:r>
            <a:r>
              <a:rPr lang="ru-RU" b="1" dirty="0">
                <a:solidFill>
                  <a:srgbClr val="002060"/>
                </a:solidFill>
              </a:rPr>
              <a:t> Объясните наличие электрического сопротивления у проводников с точки зрения молекулярной теории строения вещества.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Б)</a:t>
            </a:r>
            <a:r>
              <a:rPr lang="ru-RU" b="1" dirty="0">
                <a:solidFill>
                  <a:srgbClr val="002060"/>
                </a:solidFill>
              </a:rPr>
              <a:t> Два алюминиевых провода имеют одинаковую массу. Диаметр первого провода в 2 раза больше, чем диаметр второго. Какой из проводов имеет большее сопротивление и во сколько раз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292494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Каждый учащийся проверяет свои ответы по готовым решениям, предложенным учителем. На этом этапе осуществляется коррекционная поддержка, для того чтобы выявить возможные отклонения в обучении ради интересов личности ребенка.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387"/>
            <a:ext cx="2226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Целеполагание.</a:t>
            </a:r>
            <a:endParaRPr lang="ru-RU" sz="20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98218"/>
              </p:ext>
            </p:extLst>
          </p:nvPr>
        </p:nvGraphicFramePr>
        <p:xfrm>
          <a:off x="-8967" y="343258"/>
          <a:ext cx="9129960" cy="5151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64980"/>
                <a:gridCol w="4564980"/>
              </a:tblGrid>
              <a:tr h="366863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4305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Цели учителя: 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сформировать у учащихся первичные знания о последовательном и параллельном соединении проводников;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обучить собирать схемы последовательного и параллельного соединения;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вывести законы последовательного и параллельного соединения;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развивать умения применять изученные законы к решению практических задач;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формировать умения работать в группе с выполнением различных социальных ролей, представлять и отстаивать свои взгляды и убеждения, вести дискуссию;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создавать ситуацию успеха, формировать ценностные отношения друг к другу, учителю, авторам открытий и изобретений, результатам обучения.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Цели ученика: 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Я хочу узнать, какие существуют виды соединения проводников.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Я смогу научиться собирать схемы последовательного и параллельного соединения проводников.</a:t>
                      </a:r>
                    </a:p>
                    <a:p>
                      <a:pPr marL="285750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</a:rPr>
                        <a:t>Я смогу правильно рассчитывать значения электрических величин при различных соединениях и применять полученные знания на практике.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53891"/>
              </p:ext>
            </p:extLst>
          </p:nvPr>
        </p:nvGraphicFramePr>
        <p:xfrm>
          <a:off x="-36512" y="5661248"/>
          <a:ext cx="9180512" cy="10440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21445"/>
                <a:gridCol w="4559067"/>
              </a:tblGrid>
              <a:tr h="403974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599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Психологическая – возможность выбора целей, исходя из своих возможностей.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Настрой на успешный результат.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3697" y="64406"/>
            <a:ext cx="4999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4. Этап изучения нового материала.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18323"/>
              </p:ext>
            </p:extLst>
          </p:nvPr>
        </p:nvGraphicFramePr>
        <p:xfrm>
          <a:off x="107504" y="692696"/>
          <a:ext cx="8928992" cy="3230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64496"/>
                <a:gridCol w="4464496"/>
              </a:tblGrid>
              <a:tr h="304859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учителя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обучающихся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64746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Объяснение, вывод формул, проведение физического эксперимента.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u="non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зависимости от поставленных целей:</a:t>
                      </a:r>
                    </a:p>
                    <a:p>
                      <a:pPr algn="ctr"/>
                      <a:r>
                        <a:rPr lang="ru-RU" sz="1800" b="1" i="1" u="non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1-й </a:t>
                      </a:r>
                      <a:r>
                        <a:rPr lang="ru-RU" sz="1800" b="1" i="1" u="sng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уровень</a:t>
                      </a:r>
                      <a:r>
                        <a:rPr lang="ru-RU" sz="1800" b="1" kern="1200" dirty="0" smtClean="0">
                          <a:effectLst/>
                        </a:rPr>
                        <a:t> - изучение способов соединений проводников;</a:t>
                      </a:r>
                    </a:p>
                    <a:p>
                      <a:pPr algn="ctr"/>
                      <a:r>
                        <a:rPr lang="ru-RU" sz="1800" b="1" i="1" u="sng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2-й уровень </a:t>
                      </a:r>
                      <a:r>
                        <a:rPr lang="ru-RU" sz="1800" b="1" kern="1200" dirty="0" smtClean="0">
                          <a:effectLst/>
                        </a:rPr>
                        <a:t>– вывод основных закономерностей последовательного  параллельного соединения проводников;</a:t>
                      </a:r>
                    </a:p>
                    <a:p>
                      <a:pPr algn="ctr"/>
                      <a:r>
                        <a:rPr lang="ru-RU" sz="1800" b="1" i="1" u="sng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3-й уровень </a:t>
                      </a:r>
                      <a:r>
                        <a:rPr lang="ru-RU" sz="1800" b="1" kern="1200" dirty="0" smtClean="0">
                          <a:effectLst/>
                        </a:rPr>
                        <a:t>– применение основных закономерностей последовательного и параллельного соединений к электрическим цепям.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77211"/>
              </p:ext>
            </p:extLst>
          </p:nvPr>
        </p:nvGraphicFramePr>
        <p:xfrm>
          <a:off x="107504" y="4149080"/>
          <a:ext cx="8928992" cy="23762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64496"/>
                <a:gridCol w="4464496"/>
              </a:tblGrid>
              <a:tr h="10312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педагогической поддержки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Ситуация успеха</a:t>
                      </a:r>
                      <a:endParaRPr lang="ru-RU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34505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Культурологическая, правовая, пропедевтическая.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Поверь в свои силы!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4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70630"/>
              </p:ext>
            </p:extLst>
          </p:nvPr>
        </p:nvGraphicFramePr>
        <p:xfrm>
          <a:off x="508684" y="1848796"/>
          <a:ext cx="8093175" cy="213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93175"/>
              </a:tblGrid>
              <a:tr h="0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I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= I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= I.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954160"/>
            <a:ext cx="561662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1-й уровень.</a:t>
            </a:r>
            <a:endParaRPr kumimoji="0" lang="ru-RU" altLang="ru-RU" sz="9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последовательном соединении проводников (рис. 1) сила тока во всех проводниках одинакова: </a:t>
            </a:r>
            <a:endParaRPr kumimoji="0" lang="ru-RU" alt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1-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047" y="2276872"/>
            <a:ext cx="5192502" cy="200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332649"/>
              </p:ext>
            </p:extLst>
          </p:nvPr>
        </p:nvGraphicFramePr>
        <p:xfrm>
          <a:off x="539552" y="5699899"/>
          <a:ext cx="8064896" cy="213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64896"/>
              </a:tblGrid>
              <a:tr h="141352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U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= IR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,   U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= IR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9875" y="5266928"/>
            <a:ext cx="69827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закону Ома, напряжения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altLang="ru-RU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altLang="ru-RU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проводниках равны </a:t>
            </a:r>
            <a:endParaRPr kumimoji="0" lang="ru-RU" altLang="ru-RU" sz="1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298" y="434359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Рисунок .1.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Последовательное соединение проводников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48755" y="110725"/>
            <a:ext cx="5977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</a:t>
            </a:r>
            <a:endParaRPr kumimoji="0" lang="ru-RU" alt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Последовательное и параллельное соединение проводников </a:t>
            </a:r>
            <a:endParaRPr kumimoji="0" lang="ru-RU" altLang="ru-RU" sz="105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91547"/>
              </p:ext>
            </p:extLst>
          </p:nvPr>
        </p:nvGraphicFramePr>
        <p:xfrm>
          <a:off x="395536" y="1195473"/>
          <a:ext cx="8229600" cy="3573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357376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U = U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+ U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= I(R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+ R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) = IR,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235388"/>
            <a:ext cx="5292080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2-й уровень.</a:t>
            </a:r>
            <a:endParaRPr kumimoji="0" lang="ru-RU" altLang="ru-RU" sz="10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Общее напряжение U на обоих проводниках равно сумме напряжений U</a:t>
            </a:r>
            <a:r>
              <a:rPr kumimoji="0" lang="ru-RU" altLang="ru-RU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U</a:t>
            </a:r>
            <a:r>
              <a:rPr kumimoji="0" lang="ru-RU" altLang="ru-RU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электрическое сопротивление всей цепи. Отсюда следует: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32631"/>
              </p:ext>
            </p:extLst>
          </p:nvPr>
        </p:nvGraphicFramePr>
        <p:xfrm>
          <a:off x="395536" y="2636912"/>
          <a:ext cx="8229600" cy="3086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R = R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+ R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03648" y="3717032"/>
            <a:ext cx="62646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</a:rPr>
              <a:t>При последовательном соединении полное сопротивление цепи равно сумме сопротивлений отдельных проводников.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Этот результат справедлив для любого числа последовательно соединенных проводников.</a:t>
            </a:r>
          </a:p>
        </p:txBody>
      </p:sp>
    </p:spTree>
    <p:extLst>
      <p:ext uri="{BB962C8B-B14F-4D97-AF65-F5344CB8AC3E}">
        <p14:creationId xmlns:p14="http://schemas.microsoft.com/office/powerpoint/2010/main" val="17173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1244</Words>
  <Application>Microsoft Office PowerPoint</Application>
  <PresentationFormat>Экран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Развитие образовательной среды урока  на основе обеспечения педагогической поддержки.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образовательной среды урока  на основе обеспечения педагогической поддержки.</dc:title>
  <dc:creator>KSUSHA</dc:creator>
  <cp:lastModifiedBy>KSUSHA</cp:lastModifiedBy>
  <cp:revision>9</cp:revision>
  <dcterms:created xsi:type="dcterms:W3CDTF">2017-12-06T15:17:30Z</dcterms:created>
  <dcterms:modified xsi:type="dcterms:W3CDTF">2017-12-06T16:47:44Z</dcterms:modified>
</cp:coreProperties>
</file>